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ensei" charset="1" panose="00000500000000000000"/>
      <p:regular r:id="rId24"/>
    </p:embeddedFont>
    <p:embeddedFont>
      <p:font typeface="Red Hat Display" charset="1" panose="02010503040201060303"/>
      <p:regular r:id="rId25"/>
    </p:embeddedFont>
    <p:embeddedFont>
      <p:font typeface="Red Hat Display Bold" charset="1" panose="02010803040201060303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5.jpe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0.png" Type="http://schemas.openxmlformats.org/officeDocument/2006/relationships/image"/><Relationship Id="rId4" Target="../media/image14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6337" y="5338912"/>
            <a:ext cx="12255327" cy="9896176"/>
          </a:xfrm>
          <a:custGeom>
            <a:avLst/>
            <a:gdLst/>
            <a:ahLst/>
            <a:cxnLst/>
            <a:rect r="r" b="b" t="t" l="l"/>
            <a:pathLst>
              <a:path h="9896176" w="12255327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10534">
            <a:off x="12427303" y="74901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171364">
            <a:off x="-3589466" y="51905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59248">
            <a:off x="13722462" y="7164080"/>
            <a:ext cx="1922783" cy="1974968"/>
          </a:xfrm>
          <a:custGeom>
            <a:avLst/>
            <a:gdLst/>
            <a:ahLst/>
            <a:cxnLst/>
            <a:rect r="r" b="b" t="t" l="l"/>
            <a:pathLst>
              <a:path h="1974968" w="1922783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l="0" t="-3128" r="0" b="-31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852" y="3580333"/>
            <a:ext cx="16960296" cy="492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6"/>
              </a:lnSpc>
            </a:pPr>
            <a:r>
              <a:rPr lang="en-US" sz="11367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FOOD MENU EXPERIMENTATION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4053">
            <a:off x="2459898" y="8149298"/>
            <a:ext cx="2032246" cy="2218004"/>
          </a:xfrm>
          <a:custGeom>
            <a:avLst/>
            <a:gdLst/>
            <a:ahLst/>
            <a:cxnLst/>
            <a:rect r="r" b="b" t="t" l="l"/>
            <a:pathLst>
              <a:path h="2218004" w="2032246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1889" y="891950"/>
            <a:ext cx="3244222" cy="121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RESTAURANT</a:t>
            </a:r>
          </a:p>
          <a:p>
            <a:pPr algn="ctr">
              <a:lnSpc>
                <a:spcPts val="4633"/>
              </a:lnSpc>
            </a:pPr>
            <a:r>
              <a:rPr lang="en-US" sz="4777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PROJECT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8058206" y="2268507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058206" y="601490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04978">
            <a:off x="11230289" y="5658259"/>
            <a:ext cx="12058022" cy="8229600"/>
          </a:xfrm>
          <a:custGeom>
            <a:avLst/>
            <a:gdLst/>
            <a:ahLst/>
            <a:cxnLst/>
            <a:rect r="r" b="b" t="t" l="l"/>
            <a:pathLst>
              <a:path h="8229600" w="12058022">
                <a:moveTo>
                  <a:pt x="0" y="0"/>
                </a:moveTo>
                <a:lnTo>
                  <a:pt x="12058022" y="0"/>
                </a:lnTo>
                <a:lnTo>
                  <a:pt x="120580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69151">
            <a:off x="-7815752" y="-2772025"/>
            <a:ext cx="11854043" cy="6786440"/>
          </a:xfrm>
          <a:custGeom>
            <a:avLst/>
            <a:gdLst/>
            <a:ahLst/>
            <a:cxnLst/>
            <a:rect r="r" b="b" t="t" l="l"/>
            <a:pathLst>
              <a:path h="6786440" w="11854043">
                <a:moveTo>
                  <a:pt x="0" y="0"/>
                </a:moveTo>
                <a:lnTo>
                  <a:pt x="11854043" y="0"/>
                </a:lnTo>
                <a:lnTo>
                  <a:pt x="11854043" y="6786440"/>
                </a:lnTo>
                <a:lnTo>
                  <a:pt x="0" y="678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9770" y="1738074"/>
            <a:ext cx="5649729" cy="7795750"/>
          </a:xfrm>
          <a:custGeom>
            <a:avLst/>
            <a:gdLst/>
            <a:ahLst/>
            <a:cxnLst/>
            <a:rect r="r" b="b" t="t" l="l"/>
            <a:pathLst>
              <a:path h="7795750" w="5649729">
                <a:moveTo>
                  <a:pt x="0" y="0"/>
                </a:moveTo>
                <a:lnTo>
                  <a:pt x="5649730" y="0"/>
                </a:lnTo>
                <a:lnTo>
                  <a:pt x="5649730" y="7795750"/>
                </a:lnTo>
                <a:lnTo>
                  <a:pt x="0" y="779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6444" y="674386"/>
            <a:ext cx="10675112" cy="8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6300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AVERAGE TREATMENT EFFECT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04978">
            <a:off x="11230289" y="5658259"/>
            <a:ext cx="12058022" cy="8229600"/>
          </a:xfrm>
          <a:custGeom>
            <a:avLst/>
            <a:gdLst/>
            <a:ahLst/>
            <a:cxnLst/>
            <a:rect r="r" b="b" t="t" l="l"/>
            <a:pathLst>
              <a:path h="8229600" w="12058022">
                <a:moveTo>
                  <a:pt x="0" y="0"/>
                </a:moveTo>
                <a:lnTo>
                  <a:pt x="12058022" y="0"/>
                </a:lnTo>
                <a:lnTo>
                  <a:pt x="120580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6637" y="2382359"/>
            <a:ext cx="7662663" cy="6727221"/>
          </a:xfrm>
          <a:custGeom>
            <a:avLst/>
            <a:gdLst/>
            <a:ahLst/>
            <a:cxnLst/>
            <a:rect r="r" b="b" t="t" l="l"/>
            <a:pathLst>
              <a:path h="6727221" w="7662663">
                <a:moveTo>
                  <a:pt x="0" y="0"/>
                </a:moveTo>
                <a:lnTo>
                  <a:pt x="7662663" y="0"/>
                </a:lnTo>
                <a:lnTo>
                  <a:pt x="7662663" y="6727221"/>
                </a:lnTo>
                <a:lnTo>
                  <a:pt x="0" y="6727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69151">
            <a:off x="-7815752" y="-2772025"/>
            <a:ext cx="11854043" cy="6786440"/>
          </a:xfrm>
          <a:custGeom>
            <a:avLst/>
            <a:gdLst/>
            <a:ahLst/>
            <a:cxnLst/>
            <a:rect r="r" b="b" t="t" l="l"/>
            <a:pathLst>
              <a:path h="6786440" w="11854043">
                <a:moveTo>
                  <a:pt x="0" y="0"/>
                </a:moveTo>
                <a:lnTo>
                  <a:pt x="11854043" y="0"/>
                </a:lnTo>
                <a:lnTo>
                  <a:pt x="11854043" y="6786440"/>
                </a:lnTo>
                <a:lnTo>
                  <a:pt x="0" y="6786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6444" y="674386"/>
            <a:ext cx="10675112" cy="8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6300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AVERAGE TREATMENT EFFECT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239" y="2802337"/>
            <a:ext cx="8464761" cy="715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</a:p>
          <a:p>
            <a:pPr algn="l" marL="626111" indent="-313055" lvl="1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Looking at the control group, where</a:t>
            </a:r>
            <a:r>
              <a:rPr lang="en-US" sz="2900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the descriptive names were absent people would have chosen the right dishes 0.5 /10 times. </a:t>
            </a:r>
          </a:p>
          <a:p>
            <a:pPr algn="l">
              <a:lnSpc>
                <a:spcPts val="4350"/>
              </a:lnSpc>
            </a:pPr>
          </a:p>
          <a:p>
            <a:pPr algn="l" marL="626111" indent="-313055" lvl="1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the t</a:t>
            </a:r>
            <a:r>
              <a:rPr lang="en-US" sz="2900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reatment Group when people were exposed to the descriptive names, they would choose that dish (1.381+0.496)  1.877/10 times.</a:t>
            </a: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29436">
            <a:off x="-5221786" y="-2663556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39" y="0"/>
                </a:lnTo>
                <a:lnTo>
                  <a:pt x="8573839" y="5615864"/>
                </a:lnTo>
                <a:lnTo>
                  <a:pt x="0" y="561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4110" y="2934540"/>
            <a:ext cx="7170692" cy="6323760"/>
          </a:xfrm>
          <a:custGeom>
            <a:avLst/>
            <a:gdLst/>
            <a:ahLst/>
            <a:cxnLst/>
            <a:rect r="r" b="b" t="t" l="l"/>
            <a:pathLst>
              <a:path h="6323760" w="7170692">
                <a:moveTo>
                  <a:pt x="0" y="0"/>
                </a:moveTo>
                <a:lnTo>
                  <a:pt x="7170692" y="0"/>
                </a:lnTo>
                <a:lnTo>
                  <a:pt x="7170692" y="6323760"/>
                </a:lnTo>
                <a:lnTo>
                  <a:pt x="0" y="6323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92039" y="805543"/>
            <a:ext cx="12903921" cy="16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1"/>
              </a:lnSpc>
              <a:spcBef>
                <a:spcPct val="0"/>
              </a:spcBef>
            </a:pPr>
            <a:r>
              <a:rPr lang="en-US" sz="6300" strike="noStrike" u="none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Conditional Average Treatment Effect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5825" y="2797266"/>
            <a:ext cx="8464761" cy="770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</a:p>
          <a:p>
            <a:pPr algn="ctr">
              <a:lnSpc>
                <a:spcPts val="4350"/>
              </a:lnSpc>
            </a:pPr>
            <a:r>
              <a:rPr lang="en-US" b="true" sz="2900">
                <a:solidFill>
                  <a:srgbClr val="61383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Condition: Age Group 18-23</a:t>
            </a:r>
          </a:p>
          <a:p>
            <a:pPr algn="l">
              <a:lnSpc>
                <a:spcPts val="4350"/>
              </a:lnSpc>
            </a:pPr>
          </a:p>
          <a:p>
            <a:pPr algn="l" marL="626111" indent="-313055" lvl="1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Looking at the control group, where</a:t>
            </a: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the descriptive names were absent people would have chosen the right dishes 0.566 /10 times. </a:t>
            </a:r>
          </a:p>
          <a:p>
            <a:pPr algn="l">
              <a:lnSpc>
                <a:spcPts val="4350"/>
              </a:lnSpc>
            </a:pPr>
          </a:p>
          <a:p>
            <a:pPr algn="l" marL="626111" indent="-313055" lvl="1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the t</a:t>
            </a: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reatment Group when people were exposed to the descriptive names, they would choose that dish (1.115+0.566)  1.681/10  of the times </a:t>
            </a: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29436">
            <a:off x="-5221786" y="-2663556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39" y="0"/>
                </a:lnTo>
                <a:lnTo>
                  <a:pt x="8573839" y="5615864"/>
                </a:lnTo>
                <a:lnTo>
                  <a:pt x="0" y="561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73705" y="3114861"/>
            <a:ext cx="7166627" cy="6268460"/>
          </a:xfrm>
          <a:custGeom>
            <a:avLst/>
            <a:gdLst/>
            <a:ahLst/>
            <a:cxnLst/>
            <a:rect r="r" b="b" t="t" l="l"/>
            <a:pathLst>
              <a:path h="6268460" w="7166627">
                <a:moveTo>
                  <a:pt x="0" y="0"/>
                </a:moveTo>
                <a:lnTo>
                  <a:pt x="7166627" y="0"/>
                </a:lnTo>
                <a:lnTo>
                  <a:pt x="7166627" y="6268459"/>
                </a:lnTo>
                <a:lnTo>
                  <a:pt x="0" y="6268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9400" y="737029"/>
            <a:ext cx="12509200" cy="16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630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Conditional Average Treatment Effect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239" y="2717513"/>
            <a:ext cx="8464761" cy="770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</a:pPr>
          </a:p>
          <a:p>
            <a:pPr algn="ctr">
              <a:lnSpc>
                <a:spcPts val="4350"/>
              </a:lnSpc>
            </a:pPr>
            <a:r>
              <a:rPr lang="en-US" sz="2900" b="true">
                <a:solidFill>
                  <a:srgbClr val="61383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Condition: Age Group 24 and above</a:t>
            </a:r>
          </a:p>
          <a:p>
            <a:pPr algn="l">
              <a:lnSpc>
                <a:spcPts val="4350"/>
              </a:lnSpc>
            </a:pPr>
          </a:p>
          <a:p>
            <a:pPr algn="l" marL="626111" indent="-313055" lvl="1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Looking at the control group, where</a:t>
            </a: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the descriptive names were absent people would have chosen the right dishes 0.43 /10 times. </a:t>
            </a:r>
          </a:p>
          <a:p>
            <a:pPr algn="l">
              <a:lnSpc>
                <a:spcPts val="4350"/>
              </a:lnSpc>
            </a:pPr>
          </a:p>
          <a:p>
            <a:pPr algn="l" marL="626111" indent="-313055" lvl="1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the t</a:t>
            </a: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reatment Group when people were exposed to the descriptive names, they would choose that dish (1.576+0.439)  2.015/10  of the times </a:t>
            </a: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  <a:p>
            <a:pPr algn="l">
              <a:lnSpc>
                <a:spcPts val="435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332891"/>
            <a:ext cx="16230600" cy="8216741"/>
          </a:xfrm>
          <a:custGeom>
            <a:avLst/>
            <a:gdLst/>
            <a:ahLst/>
            <a:cxnLst/>
            <a:rect r="r" b="b" t="t" l="l"/>
            <a:pathLst>
              <a:path h="8216741" w="16230600">
                <a:moveTo>
                  <a:pt x="0" y="0"/>
                </a:moveTo>
                <a:lnTo>
                  <a:pt x="16230600" y="0"/>
                </a:lnTo>
                <a:lnTo>
                  <a:pt x="16230600" y="8216742"/>
                </a:lnTo>
                <a:lnTo>
                  <a:pt x="0" y="821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9611" y="-890926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0"/>
                </a:moveTo>
                <a:lnTo>
                  <a:pt x="6935366" y="0"/>
                </a:lnTo>
                <a:lnTo>
                  <a:pt x="6935366" y="5426925"/>
                </a:lnTo>
                <a:lnTo>
                  <a:pt x="0" y="542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64411" y="634251"/>
            <a:ext cx="5308851" cy="8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630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Power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7187" y="1978994"/>
            <a:ext cx="6623298" cy="494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Ex-Ante to find an effect size of 0.5: </a:t>
            </a: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power = 0.8 </a:t>
            </a: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effect size = 0.5 </a:t>
            </a: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alpha= 0.05</a:t>
            </a: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 = 63.7656</a:t>
            </a:r>
          </a:p>
          <a:p>
            <a:pPr algn="ctr">
              <a:lnSpc>
                <a:spcPts val="4350"/>
              </a:lnSpc>
            </a:pP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Ex-post Power analysis:</a:t>
            </a: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cohen’s d: 1.0795</a:t>
            </a:r>
          </a:p>
          <a:p>
            <a:pPr algn="ctr">
              <a:lnSpc>
                <a:spcPts val="4350"/>
              </a:lnSpc>
            </a:pPr>
            <a:r>
              <a:rPr lang="en-US" sz="290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power: 1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2438983" y="-1356677"/>
            <a:ext cx="7530576" cy="5892675"/>
          </a:xfrm>
          <a:custGeom>
            <a:avLst/>
            <a:gdLst/>
            <a:ahLst/>
            <a:cxnLst/>
            <a:rect r="r" b="b" t="t" l="l"/>
            <a:pathLst>
              <a:path h="5892675" w="7530576">
                <a:moveTo>
                  <a:pt x="7530575" y="0"/>
                </a:moveTo>
                <a:lnTo>
                  <a:pt x="0" y="0"/>
                </a:lnTo>
                <a:lnTo>
                  <a:pt x="0" y="5892676"/>
                </a:lnTo>
                <a:lnTo>
                  <a:pt x="7530575" y="5892676"/>
                </a:lnTo>
                <a:lnTo>
                  <a:pt x="753057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0617" y="674751"/>
            <a:ext cx="12637863" cy="8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6300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BUSINESS APPLICATIONS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20070" y="6880542"/>
            <a:ext cx="13490922" cy="6812915"/>
          </a:xfrm>
          <a:custGeom>
            <a:avLst/>
            <a:gdLst/>
            <a:ahLst/>
            <a:cxnLst/>
            <a:rect r="r" b="b" t="t" l="l"/>
            <a:pathLst>
              <a:path h="6812915" w="13490922">
                <a:moveTo>
                  <a:pt x="0" y="0"/>
                </a:moveTo>
                <a:lnTo>
                  <a:pt x="13490921" y="0"/>
                </a:lnTo>
                <a:lnTo>
                  <a:pt x="13490921" y="6812916"/>
                </a:lnTo>
                <a:lnTo>
                  <a:pt x="0" y="6812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39749" y="5143500"/>
            <a:ext cx="4834862" cy="3052257"/>
            <a:chOff x="0" y="0"/>
            <a:chExt cx="6446482" cy="40696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393788" y="66675"/>
              <a:ext cx="3658906" cy="121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1"/>
                </a:lnSpc>
              </a:pPr>
              <a:r>
                <a:rPr lang="en-US" sz="3517">
                  <a:solidFill>
                    <a:srgbClr val="48221F"/>
                  </a:solidFill>
                  <a:latin typeface="Sensei"/>
                  <a:ea typeface="Sensei"/>
                  <a:cs typeface="Sensei"/>
                  <a:sym typeface="Sensei"/>
                </a:rPr>
                <a:t>Seasonal Specials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76193"/>
              <a:ext cx="6446482" cy="2893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4822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Offer limited-time menu items with catchy names for seasonal events. eg. Tropical sunset smoothie bowl during the summers.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55526" y="2338609"/>
            <a:ext cx="4614573" cy="2658620"/>
            <a:chOff x="0" y="0"/>
            <a:chExt cx="6152764" cy="354482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6152764" cy="641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1"/>
                </a:lnSpc>
                <a:spcBef>
                  <a:spcPct val="0"/>
                </a:spcBef>
              </a:pPr>
              <a:r>
                <a:rPr lang="en-US" sz="3517">
                  <a:solidFill>
                    <a:srgbClr val="48221F"/>
                  </a:solidFill>
                  <a:latin typeface="Sensei"/>
                  <a:ea typeface="Sensei"/>
                  <a:cs typeface="Sensei"/>
                  <a:sym typeface="Sensei"/>
                </a:rPr>
                <a:t>Menu Expansion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1343"/>
              <a:ext cx="6152764" cy="2893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4822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Introducing new items with descriptive names can educate customers about the product and encourage them to try it.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88734" y="2557684"/>
            <a:ext cx="5055266" cy="2220470"/>
            <a:chOff x="0" y="0"/>
            <a:chExt cx="6740354" cy="29606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241357" y="66675"/>
              <a:ext cx="4257641" cy="641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1"/>
                </a:lnSpc>
                <a:spcBef>
                  <a:spcPct val="0"/>
                </a:spcBef>
              </a:pPr>
              <a:r>
                <a:rPr lang="en-US" sz="3517" strike="noStrike" u="none">
                  <a:solidFill>
                    <a:srgbClr val="48221F"/>
                  </a:solidFill>
                  <a:latin typeface="Sensei"/>
                  <a:ea typeface="Sensei"/>
                  <a:cs typeface="Sensei"/>
                  <a:sym typeface="Sensei"/>
                </a:rPr>
                <a:t>Menu Promotion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51343"/>
              <a:ext cx="6740354" cy="230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trike="noStrike" u="none">
                  <a:solidFill>
                    <a:srgbClr val="4822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Marketing campaigns highlighting dishes with enticing descriptive names to attract customers.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5201" y="5084669"/>
            <a:ext cx="4763750" cy="2649095"/>
            <a:chOff x="0" y="0"/>
            <a:chExt cx="6351667" cy="35321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14163" y="66675"/>
              <a:ext cx="5723342" cy="1213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1"/>
                </a:lnSpc>
                <a:spcBef>
                  <a:spcPct val="0"/>
                </a:spcBef>
              </a:pPr>
              <a:r>
                <a:rPr lang="en-US" sz="3517">
                  <a:solidFill>
                    <a:srgbClr val="48221F"/>
                  </a:solidFill>
                  <a:latin typeface="Sensei"/>
                  <a:ea typeface="Sensei"/>
                  <a:cs typeface="Sensei"/>
                  <a:sym typeface="Sensei"/>
                </a:rPr>
                <a:t>B</a:t>
              </a:r>
              <a:r>
                <a:rPr lang="en-US" sz="3517" strike="noStrike" u="none">
                  <a:solidFill>
                    <a:srgbClr val="48221F"/>
                  </a:solidFill>
                  <a:latin typeface="Sensei"/>
                  <a:ea typeface="Sensei"/>
                  <a:cs typeface="Sensei"/>
                  <a:sym typeface="Sensei"/>
                </a:rPr>
                <a:t>rand Differentiation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22843"/>
              <a:ext cx="6351667" cy="230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4822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Stand out from competitors by using creative names to establish a unique restaurant identity.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South Korea Detailed Realistic Korean Food for Special Occasions Kimchi in Chopsticks"/>
          <p:cNvSpPr/>
          <p:nvPr/>
        </p:nvSpPr>
        <p:spPr>
          <a:xfrm flipH="false" flipV="false" rot="0">
            <a:off x="13359624" y="-660805"/>
            <a:ext cx="4318224" cy="3379010"/>
          </a:xfrm>
          <a:custGeom>
            <a:avLst/>
            <a:gdLst/>
            <a:ahLst/>
            <a:cxnLst/>
            <a:rect r="r" b="b" t="t" l="l"/>
            <a:pathLst>
              <a:path h="3379010" w="4318224">
                <a:moveTo>
                  <a:pt x="0" y="0"/>
                </a:moveTo>
                <a:lnTo>
                  <a:pt x="4318224" y="0"/>
                </a:lnTo>
                <a:lnTo>
                  <a:pt x="4318224" y="3379010"/>
                </a:lnTo>
                <a:lnTo>
                  <a:pt x="0" y="337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1530"/>
            <a:ext cx="5252510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249" strike="noStrike" u="none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Situational Factors</a:t>
            </a:r>
          </a:p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trike="noStrike" u="none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External factors such as time constraints or social influences could impact participants' decision-making during the experiment.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02027" y="827285"/>
            <a:ext cx="508394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300" strike="noStrike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LIMITATIONS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98307" y="514350"/>
            <a:ext cx="2800636" cy="9258300"/>
          </a:xfrm>
          <a:custGeom>
            <a:avLst/>
            <a:gdLst/>
            <a:ahLst/>
            <a:cxnLst/>
            <a:rect r="r" b="b" t="t" l="l"/>
            <a:pathLst>
              <a:path h="9258300" w="2800636">
                <a:moveTo>
                  <a:pt x="0" y="0"/>
                </a:moveTo>
                <a:lnTo>
                  <a:pt x="2800636" y="0"/>
                </a:lnTo>
                <a:lnTo>
                  <a:pt x="280063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28408" y="6518426"/>
            <a:ext cx="5279427" cy="210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  <a:spcBef>
                <a:spcPct val="0"/>
              </a:spcBef>
            </a:pPr>
            <a:r>
              <a:rPr lang="en-US" sz="3249" strike="noStrike" u="none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Attention-Check</a:t>
            </a:r>
          </a:p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trike="noStrike" u="none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Including other attention-check methods to evaluate the effectiveness of the survey.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28408" y="2651530"/>
            <a:ext cx="5284651" cy="261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Time Constraint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Improved sample size and focusing on the different consumer backgrounds.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18426"/>
            <a:ext cx="5284651" cy="210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Measurement Variables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Including more variables like pricing, portion size, visual representation of the dish.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04978">
            <a:off x="11230289" y="5658259"/>
            <a:ext cx="12058022" cy="8229600"/>
          </a:xfrm>
          <a:custGeom>
            <a:avLst/>
            <a:gdLst/>
            <a:ahLst/>
            <a:cxnLst/>
            <a:rect r="r" b="b" t="t" l="l"/>
            <a:pathLst>
              <a:path h="8229600" w="12058022">
                <a:moveTo>
                  <a:pt x="0" y="0"/>
                </a:moveTo>
                <a:lnTo>
                  <a:pt x="12058022" y="0"/>
                </a:lnTo>
                <a:lnTo>
                  <a:pt x="120580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69151">
            <a:off x="-4033735" y="-2987292"/>
            <a:ext cx="11854043" cy="6786440"/>
          </a:xfrm>
          <a:custGeom>
            <a:avLst/>
            <a:gdLst/>
            <a:ahLst/>
            <a:cxnLst/>
            <a:rect r="r" b="b" t="t" l="l"/>
            <a:pathLst>
              <a:path h="6786440" w="11854043">
                <a:moveTo>
                  <a:pt x="0" y="0"/>
                </a:moveTo>
                <a:lnTo>
                  <a:pt x="11854044" y="0"/>
                </a:lnTo>
                <a:lnTo>
                  <a:pt x="11854044" y="6786439"/>
                </a:lnTo>
                <a:lnTo>
                  <a:pt x="0" y="678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6668" y="2444417"/>
            <a:ext cx="10574664" cy="160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48618" y="4583825"/>
            <a:ext cx="5790763" cy="440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2935" b="true">
                <a:solidFill>
                  <a:srgbClr val="61383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Reject our null hypothesis</a:t>
            </a:r>
            <a:r>
              <a:rPr lang="en-US" sz="2935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: Descriptive dish names do not influence food choice behavior.</a:t>
            </a:r>
          </a:p>
          <a:p>
            <a:pPr algn="ctr">
              <a:lnSpc>
                <a:spcPts val="4403"/>
              </a:lnSpc>
            </a:pPr>
          </a:p>
          <a:p>
            <a:pPr algn="ctr">
              <a:lnSpc>
                <a:spcPts val="4403"/>
              </a:lnSpc>
            </a:pPr>
            <a:r>
              <a:rPr lang="en-US" sz="2935" b="true">
                <a:solidFill>
                  <a:srgbClr val="61383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Incorporating limitations and different covariates.</a:t>
            </a:r>
          </a:p>
          <a:p>
            <a:pPr algn="ctr">
              <a:lnSpc>
                <a:spcPts val="4403"/>
              </a:lnSpc>
            </a:pPr>
          </a:p>
          <a:p>
            <a:pPr algn="ctr">
              <a:lnSpc>
                <a:spcPts val="440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2906" y="3804102"/>
            <a:ext cx="10022188" cy="8155556"/>
          </a:xfrm>
          <a:custGeom>
            <a:avLst/>
            <a:gdLst/>
            <a:ahLst/>
            <a:cxnLst/>
            <a:rect r="r" b="b" t="t" l="l"/>
            <a:pathLst>
              <a:path h="8155556" w="10022188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6306" y="1314450"/>
            <a:ext cx="8575388" cy="25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4180">
            <a:off x="-2336157" y="5869887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386" y="2293250"/>
            <a:ext cx="7742614" cy="5700499"/>
          </a:xfrm>
          <a:custGeom>
            <a:avLst/>
            <a:gdLst/>
            <a:ahLst/>
            <a:cxnLst/>
            <a:rect r="r" b="b" t="t" l="l"/>
            <a:pathLst>
              <a:path h="5700499" w="7742614">
                <a:moveTo>
                  <a:pt x="0" y="0"/>
                </a:moveTo>
                <a:lnTo>
                  <a:pt x="7742614" y="0"/>
                </a:lnTo>
                <a:lnTo>
                  <a:pt x="7742614" y="5700500"/>
                </a:lnTo>
                <a:lnTo>
                  <a:pt x="0" y="570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889241"/>
            <a:ext cx="8255677" cy="312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NULL HYPOTHESIS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76457" y="5372743"/>
            <a:ext cx="5790763" cy="108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2935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Descriptive dish names do not influence food choice behavior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6031" y="2884318"/>
            <a:ext cx="2076644" cy="1676890"/>
          </a:xfrm>
          <a:custGeom>
            <a:avLst/>
            <a:gdLst/>
            <a:ahLst/>
            <a:cxnLst/>
            <a:rect r="r" b="b" t="t" l="l"/>
            <a:pathLst>
              <a:path h="1676890" w="2076644">
                <a:moveTo>
                  <a:pt x="0" y="0"/>
                </a:moveTo>
                <a:lnTo>
                  <a:pt x="2076644" y="0"/>
                </a:lnTo>
                <a:lnTo>
                  <a:pt x="2076644" y="1676890"/>
                </a:lnTo>
                <a:lnTo>
                  <a:pt x="0" y="16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3151" y="2884318"/>
            <a:ext cx="2589792" cy="1676890"/>
          </a:xfrm>
          <a:custGeom>
            <a:avLst/>
            <a:gdLst/>
            <a:ahLst/>
            <a:cxnLst/>
            <a:rect r="r" b="b" t="t" l="l"/>
            <a:pathLst>
              <a:path h="1676890" w="2589792">
                <a:moveTo>
                  <a:pt x="0" y="0"/>
                </a:moveTo>
                <a:lnTo>
                  <a:pt x="2589791" y="0"/>
                </a:lnTo>
                <a:lnTo>
                  <a:pt x="2589791" y="1676890"/>
                </a:lnTo>
                <a:lnTo>
                  <a:pt x="0" y="167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5262" y="2884318"/>
            <a:ext cx="2488891" cy="1676890"/>
          </a:xfrm>
          <a:custGeom>
            <a:avLst/>
            <a:gdLst/>
            <a:ahLst/>
            <a:cxnLst/>
            <a:rect r="r" b="b" t="t" l="l"/>
            <a:pathLst>
              <a:path h="1676890" w="2488891">
                <a:moveTo>
                  <a:pt x="0" y="0"/>
                </a:moveTo>
                <a:lnTo>
                  <a:pt x="2488891" y="0"/>
                </a:lnTo>
                <a:lnTo>
                  <a:pt x="2488891" y="1676890"/>
                </a:lnTo>
                <a:lnTo>
                  <a:pt x="0" y="1676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9381" y="2884318"/>
            <a:ext cx="2279859" cy="1781140"/>
          </a:xfrm>
          <a:custGeom>
            <a:avLst/>
            <a:gdLst/>
            <a:ahLst/>
            <a:cxnLst/>
            <a:rect r="r" b="b" t="t" l="l"/>
            <a:pathLst>
              <a:path h="1781140" w="2279859">
                <a:moveTo>
                  <a:pt x="0" y="0"/>
                </a:moveTo>
                <a:lnTo>
                  <a:pt x="2279859" y="0"/>
                </a:lnTo>
                <a:lnTo>
                  <a:pt x="2279859" y="1781139"/>
                </a:lnTo>
                <a:lnTo>
                  <a:pt x="0" y="1781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88993" y="6295596"/>
            <a:ext cx="2275149" cy="1851402"/>
          </a:xfrm>
          <a:custGeom>
            <a:avLst/>
            <a:gdLst/>
            <a:ahLst/>
            <a:cxnLst/>
            <a:rect r="r" b="b" t="t" l="l"/>
            <a:pathLst>
              <a:path h="1851402" w="2275149">
                <a:moveTo>
                  <a:pt x="0" y="0"/>
                </a:moveTo>
                <a:lnTo>
                  <a:pt x="2275149" y="0"/>
                </a:lnTo>
                <a:lnTo>
                  <a:pt x="2275149" y="1851402"/>
                </a:lnTo>
                <a:lnTo>
                  <a:pt x="0" y="1851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78591" y="6334005"/>
            <a:ext cx="2599274" cy="1812994"/>
          </a:xfrm>
          <a:custGeom>
            <a:avLst/>
            <a:gdLst/>
            <a:ahLst/>
            <a:cxnLst/>
            <a:rect r="r" b="b" t="t" l="l"/>
            <a:pathLst>
              <a:path h="1812994" w="2599274">
                <a:moveTo>
                  <a:pt x="0" y="0"/>
                </a:moveTo>
                <a:lnTo>
                  <a:pt x="2599275" y="0"/>
                </a:lnTo>
                <a:lnTo>
                  <a:pt x="2599275" y="1812993"/>
                </a:lnTo>
                <a:lnTo>
                  <a:pt x="0" y="1812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4153" y="6212398"/>
            <a:ext cx="2270378" cy="2017799"/>
          </a:xfrm>
          <a:custGeom>
            <a:avLst/>
            <a:gdLst/>
            <a:ahLst/>
            <a:cxnLst/>
            <a:rect r="r" b="b" t="t" l="l"/>
            <a:pathLst>
              <a:path h="2017799" w="2270378">
                <a:moveTo>
                  <a:pt x="0" y="0"/>
                </a:moveTo>
                <a:lnTo>
                  <a:pt x="2270378" y="0"/>
                </a:lnTo>
                <a:lnTo>
                  <a:pt x="2270378" y="2017798"/>
                </a:lnTo>
                <a:lnTo>
                  <a:pt x="0" y="2017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06288" y="692931"/>
            <a:ext cx="9875424" cy="2191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TOPIC 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2874" y="5055707"/>
            <a:ext cx="3402958" cy="46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6567" y="5055707"/>
            <a:ext cx="3402958" cy="46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8229" y="5055707"/>
            <a:ext cx="3402958" cy="46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ATE/CATE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2168" y="5116616"/>
            <a:ext cx="3402958" cy="46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Power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5089" y="8642298"/>
            <a:ext cx="3402958" cy="89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Business Application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76750" y="8642298"/>
            <a:ext cx="3402958" cy="46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37902" y="8703207"/>
            <a:ext cx="3402958" cy="46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689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9364" y="1028700"/>
            <a:ext cx="6758559" cy="8229600"/>
          </a:xfrm>
          <a:custGeom>
            <a:avLst/>
            <a:gdLst/>
            <a:ahLst/>
            <a:cxnLst/>
            <a:rect r="r" b="b" t="t" l="l"/>
            <a:pathLst>
              <a:path h="8229600" w="6758559">
                <a:moveTo>
                  <a:pt x="0" y="0"/>
                </a:moveTo>
                <a:lnTo>
                  <a:pt x="6758559" y="0"/>
                </a:lnTo>
                <a:lnTo>
                  <a:pt x="67585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4516"/>
            <a:ext cx="8255677" cy="153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7"/>
              </a:lnSpc>
            </a:pPr>
            <a:r>
              <a:rPr lang="en-US" sz="11822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0790" y="2893923"/>
            <a:ext cx="6371496" cy="683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Gend</a:t>
            </a: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er (Male/Female)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Hunger Level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1 - Starter Menu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2 - Salad Menu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3 - Soup Menu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4 - Sandwich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5 - Açaí Bowl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6 - Coffee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7 - Attention Check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8 - Pizza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9 - Pasta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10 - Noodles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Question 11 - Dessert</a:t>
            </a:r>
          </a:p>
          <a:p>
            <a:pPr algn="ctr" marL="522605" indent="-261302" lvl="1">
              <a:lnSpc>
                <a:spcPts val="3630"/>
              </a:lnSpc>
              <a:buFont typeface="Arial"/>
              <a:buChar char="•"/>
            </a:pPr>
            <a:r>
              <a:rPr lang="en-US" sz="2420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Treatment/Control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8538" y="2034275"/>
            <a:ext cx="4096000" cy="38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905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233 rows × 16 columns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8538" y="2464099"/>
            <a:ext cx="4625236" cy="35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7"/>
              </a:lnSpc>
            </a:pPr>
            <a:r>
              <a:rPr lang="en-US" sz="2688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119 - control, 114 - treatment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6822" y="0"/>
            <a:ext cx="8871178" cy="10287000"/>
            <a:chOff x="0" y="0"/>
            <a:chExt cx="1182823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210" r="0" b="5210"/>
            <a:stretch>
              <a:fillRect/>
            </a:stretch>
          </p:blipFill>
          <p:spPr>
            <a:xfrm flipH="false" flipV="false">
              <a:off x="0" y="0"/>
              <a:ext cx="1182823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99160"/>
            <a:ext cx="5872876" cy="8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6300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Survey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1732"/>
            <a:ext cx="7816879" cy="716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Demographic - We did not focus on any particular demographic. This survey was provided worldwide</a:t>
            </a:r>
          </a:p>
          <a:p>
            <a:pPr algn="l">
              <a:lnSpc>
                <a:spcPts val="4403"/>
              </a:lnSpc>
            </a:pPr>
          </a:p>
          <a:p>
            <a:pPr algn="l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 Group - We had age groups ranging from as low as 18 to as high as 40+</a:t>
            </a:r>
          </a:p>
          <a:p>
            <a:pPr algn="l">
              <a:lnSpc>
                <a:spcPts val="4403"/>
              </a:lnSpc>
            </a:pPr>
          </a:p>
          <a:p>
            <a:pPr algn="l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Gender - We had similar range for both Male and Female</a:t>
            </a:r>
          </a:p>
          <a:p>
            <a:pPr algn="l">
              <a:lnSpc>
                <a:spcPts val="4403"/>
              </a:lnSpc>
            </a:pPr>
          </a:p>
          <a:p>
            <a:pPr algn="l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Hunger Level - We chose a covariate to understand how their hunger level affects their selection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29436">
            <a:off x="-4895215" y="-2336985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5151">
            <a:off x="14272924" y="-2652503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6"/>
                </a:lnTo>
                <a:lnTo>
                  <a:pt x="0" y="7362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309617"/>
            <a:ext cx="16230600" cy="8216741"/>
          </a:xfrm>
          <a:custGeom>
            <a:avLst/>
            <a:gdLst/>
            <a:ahLst/>
            <a:cxnLst/>
            <a:rect r="r" b="b" t="t" l="l"/>
            <a:pathLst>
              <a:path h="8216741" w="16230600">
                <a:moveTo>
                  <a:pt x="0" y="0"/>
                </a:moveTo>
                <a:lnTo>
                  <a:pt x="16230600" y="0"/>
                </a:lnTo>
                <a:lnTo>
                  <a:pt x="16230600" y="8216741"/>
                </a:lnTo>
                <a:lnTo>
                  <a:pt x="0" y="8216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2472" y="1328394"/>
            <a:ext cx="8823057" cy="83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6300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RANDOMIZATION CHECK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08665" y="3235080"/>
            <a:ext cx="2270671" cy="321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9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Z-statistic:</a:t>
            </a:r>
          </a:p>
          <a:p>
            <a:pPr algn="ctr">
              <a:lnSpc>
                <a:spcPts val="5164"/>
              </a:lnSpc>
            </a:pPr>
            <a:r>
              <a:rPr lang="en-US" sz="3689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-0.775</a:t>
            </a:r>
          </a:p>
          <a:p>
            <a:pPr algn="ctr">
              <a:lnSpc>
                <a:spcPts val="5164"/>
              </a:lnSpc>
            </a:pPr>
          </a:p>
          <a:p>
            <a:pPr algn="ctr">
              <a:lnSpc>
                <a:spcPts val="5164"/>
              </a:lnSpc>
            </a:pPr>
            <a:r>
              <a:rPr lang="en-US" sz="3689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P-value: </a:t>
            </a:r>
          </a:p>
          <a:p>
            <a:pPr algn="ctr">
              <a:lnSpc>
                <a:spcPts val="5164"/>
              </a:lnSpc>
              <a:spcBef>
                <a:spcPct val="0"/>
              </a:spcBef>
            </a:pPr>
            <a:r>
              <a:rPr lang="en-US" sz="3689">
                <a:solidFill>
                  <a:srgbClr val="48221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0.4380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1461" y="556181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0"/>
                </a:moveTo>
                <a:lnTo>
                  <a:pt x="6935367" y="0"/>
                </a:lnTo>
                <a:lnTo>
                  <a:pt x="6935367" y="5426925"/>
                </a:lnTo>
                <a:lnTo>
                  <a:pt x="0" y="5426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7621595">
            <a:off x="-1511845" y="-114304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9059" y="2809781"/>
            <a:ext cx="6925421" cy="5527970"/>
          </a:xfrm>
          <a:custGeom>
            <a:avLst/>
            <a:gdLst/>
            <a:ahLst/>
            <a:cxnLst/>
            <a:rect r="r" b="b" t="t" l="l"/>
            <a:pathLst>
              <a:path h="5527970" w="6925421">
                <a:moveTo>
                  <a:pt x="0" y="0"/>
                </a:moveTo>
                <a:lnTo>
                  <a:pt x="6925421" y="0"/>
                </a:lnTo>
                <a:lnTo>
                  <a:pt x="6925421" y="5527970"/>
                </a:lnTo>
                <a:lnTo>
                  <a:pt x="0" y="552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4211" y="2809781"/>
            <a:ext cx="6848745" cy="5516016"/>
          </a:xfrm>
          <a:custGeom>
            <a:avLst/>
            <a:gdLst/>
            <a:ahLst/>
            <a:cxnLst/>
            <a:rect r="r" b="b" t="t" l="l"/>
            <a:pathLst>
              <a:path h="5516016" w="6848745">
                <a:moveTo>
                  <a:pt x="0" y="0"/>
                </a:moveTo>
                <a:lnTo>
                  <a:pt x="6848745" y="0"/>
                </a:lnTo>
                <a:lnTo>
                  <a:pt x="6848745" y="5516016"/>
                </a:lnTo>
                <a:lnTo>
                  <a:pt x="0" y="5516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2472" y="1297097"/>
            <a:ext cx="8823057" cy="79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6142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COVARIATE: HUNGER LEVEL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1461" y="556181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0"/>
                </a:moveTo>
                <a:lnTo>
                  <a:pt x="6935367" y="0"/>
                </a:lnTo>
                <a:lnTo>
                  <a:pt x="6935367" y="5426925"/>
                </a:lnTo>
                <a:lnTo>
                  <a:pt x="0" y="5426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7621595">
            <a:off x="-1511845" y="-114304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0954" y="2335404"/>
            <a:ext cx="5876669" cy="7607339"/>
          </a:xfrm>
          <a:custGeom>
            <a:avLst/>
            <a:gdLst/>
            <a:ahLst/>
            <a:cxnLst/>
            <a:rect r="r" b="b" t="t" l="l"/>
            <a:pathLst>
              <a:path h="7607339" w="5876669">
                <a:moveTo>
                  <a:pt x="0" y="0"/>
                </a:moveTo>
                <a:lnTo>
                  <a:pt x="5876669" y="0"/>
                </a:lnTo>
                <a:lnTo>
                  <a:pt x="587666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0377" y="2335404"/>
            <a:ext cx="5876669" cy="7607339"/>
          </a:xfrm>
          <a:custGeom>
            <a:avLst/>
            <a:gdLst/>
            <a:ahLst/>
            <a:cxnLst/>
            <a:rect r="r" b="b" t="t" l="l"/>
            <a:pathLst>
              <a:path h="7607339" w="5876669">
                <a:moveTo>
                  <a:pt x="0" y="0"/>
                </a:moveTo>
                <a:lnTo>
                  <a:pt x="5876669" y="0"/>
                </a:lnTo>
                <a:lnTo>
                  <a:pt x="587666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2472" y="515411"/>
            <a:ext cx="8823057" cy="16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6300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Treatment v/s Control : survey example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29436">
            <a:off x="-4723191" y="-2933629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1089" y="3056828"/>
            <a:ext cx="7291468" cy="5832094"/>
          </a:xfrm>
          <a:custGeom>
            <a:avLst/>
            <a:gdLst/>
            <a:ahLst/>
            <a:cxnLst/>
            <a:rect r="r" b="b" t="t" l="l"/>
            <a:pathLst>
              <a:path h="5832094" w="7291468">
                <a:moveTo>
                  <a:pt x="0" y="0"/>
                </a:moveTo>
                <a:lnTo>
                  <a:pt x="7291468" y="0"/>
                </a:lnTo>
                <a:lnTo>
                  <a:pt x="7291468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6722" y="3056828"/>
            <a:ext cx="7110188" cy="5832094"/>
          </a:xfrm>
          <a:custGeom>
            <a:avLst/>
            <a:gdLst/>
            <a:ahLst/>
            <a:cxnLst/>
            <a:rect r="r" b="b" t="t" l="l"/>
            <a:pathLst>
              <a:path h="5832094" w="7110188">
                <a:moveTo>
                  <a:pt x="0" y="0"/>
                </a:moveTo>
                <a:lnTo>
                  <a:pt x="7110189" y="0"/>
                </a:lnTo>
                <a:lnTo>
                  <a:pt x="7110189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44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2472" y="504162"/>
            <a:ext cx="8823057" cy="157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221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TREATMENT V/S CONTROL : SURVEY EXAMPLE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DAF-w9OCdNg</dc:identifier>
  <dcterms:modified xsi:type="dcterms:W3CDTF">2011-08-01T06:04:30Z</dcterms:modified>
  <cp:revision>1</cp:revision>
  <dc:title>Orange Colorful Vibrant Illustration Animated Food Restaurant Presentation</dc:title>
</cp:coreProperties>
</file>